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40"/>
  </p:notesMasterIdLst>
  <p:handoutMasterIdLst>
    <p:handoutMasterId r:id="rId41"/>
  </p:handoutMasterIdLst>
  <p:sldIdLst>
    <p:sldId id="415" r:id="rId5"/>
    <p:sldId id="416" r:id="rId6"/>
    <p:sldId id="375" r:id="rId7"/>
    <p:sldId id="373" r:id="rId8"/>
    <p:sldId id="384" r:id="rId9"/>
    <p:sldId id="403" r:id="rId10"/>
    <p:sldId id="404" r:id="rId11"/>
    <p:sldId id="405" r:id="rId12"/>
    <p:sldId id="406" r:id="rId13"/>
    <p:sldId id="412" r:id="rId14"/>
    <p:sldId id="436" r:id="rId15"/>
    <p:sldId id="407" r:id="rId16"/>
    <p:sldId id="409" r:id="rId17"/>
    <p:sldId id="408" r:id="rId18"/>
    <p:sldId id="411" r:id="rId19"/>
    <p:sldId id="417" r:id="rId20"/>
    <p:sldId id="413" r:id="rId21"/>
    <p:sldId id="420" r:id="rId22"/>
    <p:sldId id="421" r:id="rId23"/>
    <p:sldId id="428" r:id="rId24"/>
    <p:sldId id="435" r:id="rId25"/>
    <p:sldId id="429" r:id="rId26"/>
    <p:sldId id="425" r:id="rId27"/>
    <p:sldId id="426" r:id="rId28"/>
    <p:sldId id="434" r:id="rId29"/>
    <p:sldId id="427" r:id="rId30"/>
    <p:sldId id="430" r:id="rId31"/>
    <p:sldId id="431" r:id="rId32"/>
    <p:sldId id="432" r:id="rId33"/>
    <p:sldId id="433" r:id="rId34"/>
    <p:sldId id="418" r:id="rId35"/>
    <p:sldId id="414" r:id="rId36"/>
    <p:sldId id="402" r:id="rId37"/>
    <p:sldId id="400" r:id="rId38"/>
    <p:sldId id="374" r:id="rId39"/>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varScale="1">
        <p:scale>
          <a:sx n="86" d="100"/>
          <a:sy n="86" d="100"/>
        </p:scale>
        <p:origin x="1293" y="4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Custom header / footer</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Custom header / footer</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19</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23</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27</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undlephobia.com/"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hyperlink" Target="https://pnp.github.io/generator-spfx/" TargetMode="External"/><Relationship Id="rId3" Type="http://schemas.openxmlformats.org/officeDocument/2006/relationships/hyperlink" Target="https://devblogs.microsoft.com/commandline/sharing-ssh-keys-between-windows-and-wsl-2/" TargetMode="External"/><Relationship Id="rId7" Type="http://schemas.openxmlformats.org/officeDocument/2006/relationships/hyperlink" Target="https://github.com/SharePoint/sp-dev-docs/blob/master/docs/spfx/toolchain/optimize-builds-for-production.md"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 Id="rId9" Type="http://schemas.openxmlformats.org/officeDocument/2006/relationships/hyperlink" Target="https://github.com/pnp/sp-dev-fx-webparts/tree/main/samples/react-jest-test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WSL2 demo</a:t>
            </a:r>
            <a:endParaRPr lang="en-US" dirty="0"/>
          </a:p>
        </p:txBody>
      </p:sp>
    </p:spTree>
    <p:extLst>
      <p:ext uri="{BB962C8B-B14F-4D97-AF65-F5344CB8AC3E}">
        <p14:creationId xmlns:p14="http://schemas.microsoft.com/office/powerpoint/2010/main" val="33068582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132913089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loading time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Check image size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58833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Use cache  with timeout / expiration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Session storage   - persists until window closed</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Local storage – persists until explicitly cached</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Try to minimize the HTTP calls or use batching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Update dependencies to latest version</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Spfx</a:t>
            </a:r>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pnpjs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9E382FC8-BFE9-44CD-A1EC-0F0CAB77E595}"/>
              </a:ext>
            </a:extLst>
          </p:cNvPr>
          <p:cNvPicPr>
            <a:picLocks noChangeAspect="1"/>
          </p:cNvPicPr>
          <p:nvPr/>
        </p:nvPicPr>
        <p:blipFill>
          <a:blip r:embed="rId2"/>
          <a:stretch>
            <a:fillRect/>
          </a:stretch>
        </p:blipFill>
        <p:spPr>
          <a:xfrm>
            <a:off x="3197850" y="4786052"/>
            <a:ext cx="5420481" cy="1486107"/>
          </a:xfrm>
          <a:prstGeom prst="rect">
            <a:avLst/>
          </a:prstGeom>
        </p:spPr>
      </p:pic>
      <p:pic>
        <p:nvPicPr>
          <p:cNvPr id="9" name="Imagen 8">
            <a:extLst>
              <a:ext uri="{FF2B5EF4-FFF2-40B4-BE49-F238E27FC236}">
                <a16:creationId xmlns:a16="http://schemas.microsoft.com/office/drawing/2014/main" id="{9620E303-242E-407C-AB62-0AEF2408DE26}"/>
              </a:ext>
            </a:extLst>
          </p:cNvPr>
          <p:cNvPicPr>
            <a:picLocks noChangeAspect="1"/>
          </p:cNvPicPr>
          <p:nvPr/>
        </p:nvPicPr>
        <p:blipFill>
          <a:blip r:embed="rId3"/>
          <a:stretch>
            <a:fillRect/>
          </a:stretch>
        </p:blipFill>
        <p:spPr>
          <a:xfrm>
            <a:off x="4264798" y="3121744"/>
            <a:ext cx="4353533" cy="1438476"/>
          </a:xfrm>
          <a:prstGeom prst="rect">
            <a:avLst/>
          </a:prstGeom>
        </p:spPr>
      </p:pic>
    </p:spTree>
    <p:extLst>
      <p:ext uri="{BB962C8B-B14F-4D97-AF65-F5344CB8AC3E}">
        <p14:creationId xmlns:p14="http://schemas.microsoft.com/office/powerpoint/2010/main" val="2892987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6" y="1392319"/>
            <a:ext cx="5792951" cy="2492990"/>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lgn="l">
              <a:buFont typeface="Arial" panose="020B0604020202020204" pitchFamily="34" charset="0"/>
              <a:buChar char="•"/>
            </a:pPr>
            <a:r>
              <a:rPr lang="en-US" spc="-70" dirty="0">
                <a:solidFill>
                  <a:srgbClr val="24292F"/>
                </a:solidFill>
                <a:latin typeface="-apple-system"/>
              </a:rPr>
              <a:t>Reference only need it components / functions</a:t>
            </a:r>
          </a:p>
          <a:p>
            <a:pPr marL="285750" indent="-285750" algn="l">
              <a:buFont typeface="Arial" panose="020B0604020202020204" pitchFamily="34" charset="0"/>
              <a:buChar char="•"/>
            </a:pPr>
            <a:r>
              <a:rPr lang="en-US" spc="-70" dirty="0">
                <a:solidFill>
                  <a:srgbClr val="24292F"/>
                </a:solidFill>
                <a:latin typeface="-apple-system"/>
              </a:rPr>
              <a:t>Check if tree shaking enabled</a:t>
            </a:r>
          </a:p>
          <a:p>
            <a:pPr marL="285750" indent="-285750" algn="l">
              <a:buFont typeface="Arial" panose="020B0604020202020204" pitchFamily="34" charset="0"/>
              <a:buChar char="•"/>
            </a:pPr>
            <a:r>
              <a:rPr lang="en-US" spc="-70" dirty="0">
                <a:solidFill>
                  <a:srgbClr val="24292F"/>
                </a:solidFill>
                <a:latin typeface="-apple-system"/>
              </a:rPr>
              <a:t>Use internal references before external ,  like </a:t>
            </a:r>
            <a:r>
              <a:rPr lang="en-US" spc="-70" dirty="0" err="1">
                <a:solidFill>
                  <a:srgbClr val="24292F"/>
                </a:solidFill>
                <a:latin typeface="-apple-system"/>
              </a:rPr>
              <a:t>lodash</a:t>
            </a:r>
            <a:r>
              <a:rPr lang="en-US" spc="-70" dirty="0">
                <a:solidFill>
                  <a:srgbClr val="24292F"/>
                </a:solidFill>
                <a:latin typeface="-apple-system"/>
              </a:rPr>
              <a:t>, moment</a:t>
            </a:r>
          </a:p>
          <a:p>
            <a:pPr marL="285750" indent="-285750" algn="l">
              <a:buFont typeface="Arial" panose="020B0604020202020204" pitchFamily="34" charset="0"/>
              <a:buChar char="•"/>
            </a:pPr>
            <a:r>
              <a:rPr lang="en-US" spc="-70" dirty="0">
                <a:solidFill>
                  <a:srgbClr val="24292F"/>
                </a:solidFill>
                <a:latin typeface="-apple-system"/>
              </a:rPr>
              <a:t>Externalize 3 party references</a:t>
            </a: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hlinkClick r:id="rId2"/>
            <a:extLst>
              <a:ext uri="{FF2B5EF4-FFF2-40B4-BE49-F238E27FC236}">
                <a16:creationId xmlns:a16="http://schemas.microsoft.com/office/drawing/2014/main" id="{3BDABF56-7FC2-4965-81D0-C8415BC9F4E1}"/>
              </a:ext>
            </a:extLst>
          </p:cNvPr>
          <p:cNvPicPr>
            <a:picLocks noChangeAspect="1"/>
          </p:cNvPicPr>
          <p:nvPr/>
        </p:nvPicPr>
        <p:blipFill>
          <a:blip r:embed="rId3"/>
          <a:stretch>
            <a:fillRect/>
          </a:stretch>
        </p:blipFill>
        <p:spPr>
          <a:xfrm>
            <a:off x="4836441" y="4132383"/>
            <a:ext cx="3919722" cy="2228224"/>
          </a:xfrm>
          <a:prstGeom prst="rect">
            <a:avLst/>
          </a:prstGeom>
        </p:spPr>
      </p:pic>
      <p:pic>
        <p:nvPicPr>
          <p:cNvPr id="8" name="Imagen 7">
            <a:extLst>
              <a:ext uri="{FF2B5EF4-FFF2-40B4-BE49-F238E27FC236}">
                <a16:creationId xmlns:a16="http://schemas.microsoft.com/office/drawing/2014/main" id="{79A04330-41BF-49E0-ACAC-710F3C86A509}"/>
              </a:ext>
            </a:extLst>
          </p:cNvPr>
          <p:cNvPicPr>
            <a:picLocks noChangeAspect="1"/>
          </p:cNvPicPr>
          <p:nvPr/>
        </p:nvPicPr>
        <p:blipFill>
          <a:blip r:embed="rId4"/>
          <a:stretch>
            <a:fillRect/>
          </a:stretch>
        </p:blipFill>
        <p:spPr>
          <a:xfrm>
            <a:off x="4943431" y="390630"/>
            <a:ext cx="3705742" cy="1171739"/>
          </a:xfrm>
          <a:prstGeom prst="rect">
            <a:avLst/>
          </a:prstGeom>
        </p:spPr>
      </p:pic>
      <p:pic>
        <p:nvPicPr>
          <p:cNvPr id="10" name="Imagen 9">
            <a:extLst>
              <a:ext uri="{FF2B5EF4-FFF2-40B4-BE49-F238E27FC236}">
                <a16:creationId xmlns:a16="http://schemas.microsoft.com/office/drawing/2014/main" id="{5F532BF3-ED62-4D07-9207-7C0765D6F912}"/>
              </a:ext>
            </a:extLst>
          </p:cNvPr>
          <p:cNvPicPr>
            <a:picLocks noChangeAspect="1"/>
          </p:cNvPicPr>
          <p:nvPr/>
        </p:nvPicPr>
        <p:blipFill>
          <a:blip r:embed="rId5"/>
          <a:stretch>
            <a:fillRect/>
          </a:stretch>
        </p:blipFill>
        <p:spPr>
          <a:xfrm>
            <a:off x="6148822" y="1889830"/>
            <a:ext cx="2400635" cy="333422"/>
          </a:xfrm>
          <a:prstGeom prst="rect">
            <a:avLst/>
          </a:prstGeom>
        </p:spPr>
      </p:pic>
      <p:pic>
        <p:nvPicPr>
          <p:cNvPr id="12" name="Imagen 11">
            <a:extLst>
              <a:ext uri="{FF2B5EF4-FFF2-40B4-BE49-F238E27FC236}">
                <a16:creationId xmlns:a16="http://schemas.microsoft.com/office/drawing/2014/main" id="{8C09BF2B-FD23-460A-983F-8EB38CB17D3C}"/>
              </a:ext>
            </a:extLst>
          </p:cNvPr>
          <p:cNvPicPr>
            <a:picLocks noChangeAspect="1"/>
          </p:cNvPicPr>
          <p:nvPr/>
        </p:nvPicPr>
        <p:blipFill>
          <a:blip r:embed="rId6"/>
          <a:stretch>
            <a:fillRect/>
          </a:stretch>
        </p:blipFill>
        <p:spPr>
          <a:xfrm>
            <a:off x="964675" y="3885309"/>
            <a:ext cx="2719582" cy="1721671"/>
          </a:xfrm>
          <a:prstGeom prst="rect">
            <a:avLst/>
          </a:prstGeom>
        </p:spPr>
      </p:pic>
    </p:spTree>
    <p:extLst>
      <p:ext uri="{BB962C8B-B14F-4D97-AF65-F5344CB8AC3E}">
        <p14:creationId xmlns:p14="http://schemas.microsoft.com/office/powerpoint/2010/main" val="2529761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Testing</a:t>
            </a:r>
            <a:r>
              <a:rPr lang="es-ES" dirty="0"/>
              <a:t> </a:t>
            </a:r>
            <a:r>
              <a:rPr lang="es-ES" dirty="0" err="1"/>
              <a:t>is</a:t>
            </a:r>
            <a:r>
              <a:rPr lang="es-ES" dirty="0"/>
              <a:t> </a:t>
            </a:r>
            <a:r>
              <a:rPr lang="es-ES" dirty="0" err="1"/>
              <a:t>also</a:t>
            </a:r>
            <a:r>
              <a:rPr lang="es-ES" dirty="0"/>
              <a:t> </a:t>
            </a:r>
            <a:r>
              <a:rPr lang="es-ES" dirty="0" err="1"/>
              <a:t>important</a:t>
            </a:r>
            <a:endParaRPr lang="es-ES" dirty="0"/>
          </a:p>
        </p:txBody>
      </p:sp>
      <p:pic>
        <p:nvPicPr>
          <p:cNvPr id="4" name="Imagen 3">
            <a:extLst>
              <a:ext uri="{FF2B5EF4-FFF2-40B4-BE49-F238E27FC236}">
                <a16:creationId xmlns:a16="http://schemas.microsoft.com/office/drawing/2014/main" id="{A0DAE872-6A17-4EFA-BCF0-48F04E7F1176}"/>
              </a:ext>
            </a:extLst>
          </p:cNvPr>
          <p:cNvPicPr>
            <a:picLocks noChangeAspect="1"/>
          </p:cNvPicPr>
          <p:nvPr/>
        </p:nvPicPr>
        <p:blipFill>
          <a:blip r:embed="rId3"/>
          <a:stretch>
            <a:fillRect/>
          </a:stretch>
        </p:blipFill>
        <p:spPr>
          <a:xfrm>
            <a:off x="4009292" y="0"/>
            <a:ext cx="5134708"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enable</a:t>
            </a:r>
            <a:r>
              <a:rPr lang="es-ES" dirty="0"/>
              <a:t> </a:t>
            </a:r>
            <a:r>
              <a:rPr lang="es-ES" dirty="0" err="1"/>
              <a:t>tests</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Not included by default</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Easy way :</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604020202020204" pitchFamily="34" charset="0"/>
              </a:rPr>
              <a:t>@voitanos/jest-preset-spfx-react16</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503030403020204" pitchFamily="34" charset="0"/>
              </a:rPr>
              <a:t>@voitanos/jest-preset-spfx-react15</a:t>
            </a:r>
          </a:p>
          <a:p>
            <a:pPr marL="742932" lvl="1"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More important quality than quantity</a:t>
            </a:r>
          </a:p>
          <a:p>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Enzyme</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Sinon</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D1746542-E26F-40A1-9689-30ED70D4E41D}"/>
              </a:ext>
            </a:extLst>
          </p:cNvPr>
          <p:cNvPicPr>
            <a:picLocks noChangeAspect="1"/>
          </p:cNvPicPr>
          <p:nvPr/>
        </p:nvPicPr>
        <p:blipFill>
          <a:blip r:embed="rId2"/>
          <a:stretch>
            <a:fillRect/>
          </a:stretch>
        </p:blipFill>
        <p:spPr>
          <a:xfrm>
            <a:off x="3655050" y="4097805"/>
            <a:ext cx="4791744" cy="2038635"/>
          </a:xfrm>
          <a:prstGeom prst="rect">
            <a:avLst/>
          </a:prstGeom>
        </p:spPr>
      </p:pic>
    </p:spTree>
    <p:extLst>
      <p:ext uri="{BB962C8B-B14F-4D97-AF65-F5344CB8AC3E}">
        <p14:creationId xmlns:p14="http://schemas.microsoft.com/office/powerpoint/2010/main" val="1485854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err="1"/>
              <a:t>Testing</a:t>
            </a:r>
            <a:endParaRPr lang="en-US" dirty="0"/>
          </a:p>
        </p:txBody>
      </p:sp>
    </p:spTree>
    <p:extLst>
      <p:ext uri="{BB962C8B-B14F-4D97-AF65-F5344CB8AC3E}">
        <p14:creationId xmlns:p14="http://schemas.microsoft.com/office/powerpoint/2010/main" val="39466711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All</a:t>
            </a:r>
            <a:r>
              <a:rPr lang="es-ES" dirty="0"/>
              <a:t> in </a:t>
            </a:r>
            <a:r>
              <a:rPr lang="es-ES" dirty="0" err="1"/>
              <a:t>one</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2215991"/>
          </a:xfrm>
          <a:prstGeom prst="rect">
            <a:avLst/>
          </a:prstGeom>
          <a:noFill/>
        </p:spPr>
        <p:txBody>
          <a:bodyPr wrap="square" lIns="0" tIns="0" rIns="0" bIns="0" rtlCol="0">
            <a:spAutoFit/>
          </a:bodyPr>
          <a:lstStyle/>
          <a:p>
            <a:r>
              <a:rPr lang="en-US" b="1" i="0" dirty="0">
                <a:effectLst/>
                <a:latin typeface="Roboto" panose="02000000000000000000" pitchFamily="2" charset="0"/>
              </a:rPr>
              <a:t>PnP/generator-SPFx</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Multiple libraries like react , </a:t>
            </a:r>
            <a:r>
              <a:rPr lang="en-US" spc="-70" dirty="0" err="1">
                <a:gradFill>
                  <a:gsLst>
                    <a:gs pos="2917">
                      <a:schemeClr val="bg2"/>
                    </a:gs>
                    <a:gs pos="95000">
                      <a:schemeClr val="bg2"/>
                    </a:gs>
                  </a:gsLst>
                  <a:lin ang="5400000" scaled="0"/>
                </a:gradFill>
                <a:latin typeface="Roboto" panose="02000000000000000000" pitchFamily="2" charset="0"/>
              </a:rPr>
              <a:t>vue</a:t>
            </a:r>
            <a:r>
              <a:rPr lang="en-US" spc="-70" dirty="0">
                <a:gradFill>
                  <a:gsLst>
                    <a:gs pos="2917">
                      <a:schemeClr val="bg2"/>
                    </a:gs>
                    <a:gs pos="95000">
                      <a:schemeClr val="bg2"/>
                    </a:gs>
                  </a:gsLst>
                  <a:lin ang="5400000" scaled="0"/>
                </a:gradFill>
                <a:latin typeface="Roboto" panose="02000000000000000000" pitchFamily="2" charset="0"/>
              </a:rPr>
              <a:t> , angular , </a:t>
            </a:r>
            <a:r>
              <a:rPr lang="en-US" spc="-70" dirty="0" err="1">
                <a:gradFill>
                  <a:gsLst>
                    <a:gs pos="2917">
                      <a:schemeClr val="bg2"/>
                    </a:gs>
                    <a:gs pos="95000">
                      <a:schemeClr val="bg2"/>
                    </a:gs>
                  </a:gsLst>
                  <a:lin ang="5400000" scaled="0"/>
                </a:gradFill>
                <a:latin typeface="Roboto" panose="02000000000000000000" pitchFamily="2" charset="0"/>
              </a:rPr>
              <a:t>jquery</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Testing</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Webpack </a:t>
            </a:r>
            <a:r>
              <a:rPr lang="en-US" spc="-70" dirty="0" err="1">
                <a:gradFill>
                  <a:gsLst>
                    <a:gs pos="2917">
                      <a:schemeClr val="bg2"/>
                    </a:gs>
                    <a:gs pos="95000">
                      <a:schemeClr val="bg2"/>
                    </a:gs>
                  </a:gsLst>
                  <a:lin ang="5400000" scaled="0"/>
                </a:gradFill>
                <a:latin typeface="Roboto" panose="02000000000000000000" pitchFamily="2" charset="0"/>
              </a:rPr>
              <a:t>analyser</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Last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version 1.11.0</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PNPJS</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Controls</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fast serve  coming soon  (not by default)</a:t>
            </a:r>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43CF5BBC-B519-4BE9-885E-AD27B722AE00}"/>
              </a:ext>
            </a:extLst>
          </p:cNvPr>
          <p:cNvPicPr>
            <a:picLocks noChangeAspect="1"/>
          </p:cNvPicPr>
          <p:nvPr/>
        </p:nvPicPr>
        <p:blipFill>
          <a:blip r:embed="rId2"/>
          <a:stretch>
            <a:fillRect/>
          </a:stretch>
        </p:blipFill>
        <p:spPr>
          <a:xfrm>
            <a:off x="3295860" y="3835522"/>
            <a:ext cx="4405407" cy="2501907"/>
          </a:xfrm>
          <a:prstGeom prst="rect">
            <a:avLst/>
          </a:prstGeom>
        </p:spPr>
      </p:pic>
    </p:spTree>
    <p:extLst>
      <p:ext uri="{BB962C8B-B14F-4D97-AF65-F5344CB8AC3E}">
        <p14:creationId xmlns:p14="http://schemas.microsoft.com/office/powerpoint/2010/main" val="254614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73796" y="142652"/>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170759" y="703575"/>
            <a:ext cx="8834951" cy="831605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r>
              <a:rPr lang="en-US" dirty="0">
                <a:hlinkClick r:id="rId7"/>
              </a:rPr>
              <a:t>https://github.com/SharePoint/sp-dev-docs/blob/master/docs/spfx/toolchain/optimize-builds-for-production.md</a:t>
            </a:r>
            <a:endParaRPr lang="en-US" dirty="0"/>
          </a:p>
          <a:p>
            <a:pPr marL="285750" indent="-285750">
              <a:lnSpc>
                <a:spcPct val="200000"/>
              </a:lnSpc>
              <a:buFont typeface="Arial" panose="020B0604020202020204" pitchFamily="34" charset="0"/>
              <a:buChar char="•"/>
            </a:pPr>
            <a:r>
              <a:rPr lang="en-US" dirty="0">
                <a:hlinkClick r:id="rId8"/>
              </a:rPr>
              <a:t>https://pnp.github.io/generator-spfx/</a:t>
            </a:r>
            <a:endParaRPr lang="en-US" dirty="0"/>
          </a:p>
          <a:p>
            <a:pPr marL="285750" indent="-285750">
              <a:lnSpc>
                <a:spcPct val="200000"/>
              </a:lnSpc>
              <a:buFont typeface="Arial" panose="020B0604020202020204" pitchFamily="34" charset="0"/>
              <a:buChar char="•"/>
            </a:pPr>
            <a:r>
              <a:rPr lang="en-US" dirty="0">
                <a:hlinkClick r:id="rId9"/>
              </a:rPr>
              <a:t>https://github.com/pnp/sp-dev-fx-webparts/tree/main/samples/react-jest-testing</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1727</Words>
  <Application>Microsoft Office PowerPoint</Application>
  <PresentationFormat>On-screen Show (4:3)</PresentationFormat>
  <Paragraphs>244</Paragraphs>
  <Slides>35</Slides>
  <Notes>7</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-apple-system</vt:lpstr>
      <vt:lpstr>Arial</vt:lpstr>
      <vt:lpstr>Calibri</vt:lpstr>
      <vt:lpstr>Consolas</vt:lpstr>
      <vt:lpstr>Monaco</vt:lpstr>
      <vt:lpstr>Roboto</vt:lpstr>
      <vt:lpstr>Segoe UI</vt:lpstr>
      <vt:lpstr>Segoe UI Light</vt:lpstr>
      <vt:lpstr>Source Sans Pro</vt:lpstr>
      <vt:lpstr>TwitterChirp</vt:lpstr>
      <vt:lpstr>Wingdings</vt:lpstr>
      <vt:lpstr>5-30055_SharePoint Template 2012 - 16x9 - White Background</vt:lpstr>
      <vt:lpstr>Exprime tus proyectos SPFX</vt:lpstr>
      <vt:lpstr>PowerPoint Presentation</vt:lpstr>
      <vt:lpstr>PowerPoint Presentation</vt:lpstr>
      <vt:lpstr>PowerPoint Presentation</vt:lpstr>
      <vt:lpstr>PowerPoint Presentation</vt:lpstr>
      <vt:lpstr>PowerPoint Presentation</vt:lpstr>
      <vt:lpstr>PowerPoint Presentation</vt:lpstr>
      <vt:lpstr>Gotchas installing WSL2</vt:lpstr>
      <vt:lpstr>PowerPoint Presentation</vt:lpstr>
      <vt:lpstr>PowerPoint Presentation</vt:lpstr>
      <vt:lpstr>WSL2 demo</vt:lpstr>
      <vt:lpstr>PowerPoint Presentation</vt:lpstr>
      <vt:lpstr>Contoso intranet SPFx solution</vt:lpstr>
      <vt:lpstr>Lerna</vt:lpstr>
      <vt:lpstr>Lerna demo</vt:lpstr>
      <vt:lpstr>PowerPoint Presentation</vt:lpstr>
      <vt:lpstr>SPFX Fast Serve</vt:lpstr>
      <vt:lpstr>Fast serve demo</vt:lpstr>
      <vt:lpstr>PowerPoint Presentation</vt:lpstr>
      <vt:lpstr>Go to Production</vt:lpstr>
      <vt:lpstr>Go to Production</vt:lpstr>
      <vt:lpstr>Performance improvements</vt:lpstr>
      <vt:lpstr>PowerPoint Presentation</vt:lpstr>
      <vt:lpstr>Bundle size</vt:lpstr>
      <vt:lpstr>Bundle size</vt:lpstr>
      <vt:lpstr>Webpack bundle analyzer</vt:lpstr>
      <vt:lpstr>PowerPoint Presentation</vt:lpstr>
      <vt:lpstr>How to enable tests</vt:lpstr>
      <vt:lpstr>Testing</vt:lpstr>
      <vt:lpstr>All in one</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2021-11-04T21:10:00Z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